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19"/>
  </p:notesMasterIdLst>
  <p:sldIdLst>
    <p:sldId id="256" r:id="rId3"/>
    <p:sldId id="294" r:id="rId4"/>
    <p:sldId id="259" r:id="rId5"/>
    <p:sldId id="260" r:id="rId6"/>
    <p:sldId id="261" r:id="rId7"/>
    <p:sldId id="263" r:id="rId8"/>
    <p:sldId id="265" r:id="rId9"/>
    <p:sldId id="264" r:id="rId10"/>
    <p:sldId id="295" r:id="rId11"/>
    <p:sldId id="296" r:id="rId12"/>
    <p:sldId id="297" r:id="rId13"/>
    <p:sldId id="298" r:id="rId14"/>
    <p:sldId id="300" r:id="rId15"/>
    <p:sldId id="299" r:id="rId16"/>
    <p:sldId id="266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63" d="100"/>
          <a:sy n="63" d="100"/>
        </p:scale>
        <p:origin x="780" y="72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26-12-2025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26-12-2025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26-12-2025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26-12-2025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26-12-2025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26-12-2025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26-12-2025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26-12-2025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ayxa.com/wind-farm-layout-design/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nd-turbine-models.com/turbines/693-vestas-v112-3.3" TargetMode="External"/><Relationship Id="rId4" Type="http://schemas.openxmlformats.org/officeDocument/2006/relationships/hyperlink" Target="https://www.nsenergybusiness.com/projects/reusenkoge-wind-farm-expansion/?cf-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vecteezy.com/free-photos/machine-learnin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957580" y="1827074"/>
            <a:ext cx="1027684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Power Prediction and Energy Arbitrage Modeling for Wind Farms Using ML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7380" y="642758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9001275" y="4764139"/>
            <a:ext cx="2900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Date :</a:t>
            </a:r>
            <a:r>
              <a:rPr lang="en-GB" sz="2800" dirty="0"/>
              <a:t> 06.01.2026</a:t>
            </a:r>
          </a:p>
          <a:p>
            <a:r>
              <a:rPr lang="en-GB" sz="2800" b="1" dirty="0"/>
              <a:t>Place: </a:t>
            </a:r>
            <a:r>
              <a:rPr lang="en-GB" sz="2800" dirty="0"/>
              <a:t>Flensburg</a:t>
            </a:r>
            <a:endParaRPr lang="LID4096" sz="280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8269A79-7902-7054-CACC-FE68460FF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077FA-9D72-BC9B-C1EA-CB969B56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99BF6-73FD-FBBD-5656-F39A085CF37C}"/>
              </a:ext>
            </a:extLst>
          </p:cNvPr>
          <p:cNvSpPr txBox="1"/>
          <p:nvPr/>
        </p:nvSpPr>
        <p:spPr>
          <a:xfrm>
            <a:off x="290046" y="4693294"/>
            <a:ext cx="406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Presented:</a:t>
            </a:r>
          </a:p>
          <a:p>
            <a:r>
              <a:rPr lang="en-US" sz="2800" dirty="0"/>
              <a:t>Karan Soni</a:t>
            </a:r>
          </a:p>
          <a:p>
            <a:r>
              <a:rPr lang="en-US" sz="2800" dirty="0" err="1"/>
              <a:t>Madhvesh</a:t>
            </a:r>
            <a:r>
              <a:rPr lang="en-US" sz="2800" dirty="0"/>
              <a:t> </a:t>
            </a:r>
            <a:r>
              <a:rPr lang="en-US" sz="2800" dirty="0" err="1"/>
              <a:t>Gorakhiya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8B9F-E15C-4B3A-56C4-E31BAC80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FCC0-671A-A256-9AD2-33DDDA2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6. Hydrogen Storage Concept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791AA-E5E0-0DE1-880A-C838ECCF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3C2EE-810F-553A-8C5E-FD911F5BA85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1887A6-4A27-45D5-A656-8D6B07A0A1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BD40EE6-C726-9D96-D73F-CE3B8E3C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BF3E7C2-D284-8B66-847F-D7F11488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38C0-06FC-4E26-2763-36F1EA89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2633B99-1B55-FEBB-CD37-9711BF86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5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E3FE-6960-8F9D-5759-34D4E03D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7113-8FE5-31B8-0C6C-E608945B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3D46-71BD-B75E-6DD1-99D45A08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D9E6B5-9C84-3675-4AE6-1BEDCBCEB7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FC636-8F17-51E5-9630-FE9CE41F52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B628BC-5E42-F8B5-0E56-2E086E31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3BA1765-CC1A-12F8-B7C6-7E0AACBA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21B66-B736-7E42-F201-8C836400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6EB1883-3F44-4E2B-65D7-32CC4073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8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C6CE-8684-DE3C-6CAA-7F1215B7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BE92-9657-D963-E903-36CECB4C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684A3-841F-BE9E-6D1A-DCF0F6E5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F827B-2507-0A52-B41C-4A1C3542A03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A66C25-3864-5384-08C7-83612AFEFFE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2D77794-F79D-D51E-5CBE-3DAFDC02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6DFE-F7A1-352D-1FD5-6251DAC9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6EEED-2039-DBAC-1FE7-93A3EEF6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A27F7E-FA79-394E-800C-F7977322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A5BC-51E7-7035-B13C-DAEC4E3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8" y="1875998"/>
            <a:ext cx="8381502" cy="357140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1A5D24-2061-9A51-94F9-075CC69B4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22377"/>
              </p:ext>
            </p:extLst>
          </p:nvPr>
        </p:nvGraphicFramePr>
        <p:xfrm>
          <a:off x="9542780" y="1308460"/>
          <a:ext cx="1891750" cy="166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42780" y="1308460"/>
                        <a:ext cx="1891750" cy="166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24E206-D822-02DD-DA99-B8E73197A386}"/>
              </a:ext>
            </a:extLst>
          </p:cNvPr>
          <p:cNvSpPr txBox="1"/>
          <p:nvPr/>
        </p:nvSpPr>
        <p:spPr>
          <a:xfrm>
            <a:off x="7864468" y="3271669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0.14</a:t>
            </a:r>
          </a:p>
          <a:p>
            <a:r>
              <a:rPr lang="en-US" dirty="0"/>
              <a:t>RMSE	: 1155</a:t>
            </a:r>
          </a:p>
          <a:p>
            <a:r>
              <a:rPr lang="en-US" dirty="0"/>
              <a:t>MAE	: 993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0.02</a:t>
            </a:r>
          </a:p>
          <a:p>
            <a:r>
              <a:rPr lang="en-US" dirty="0"/>
              <a:t>RMSE	: 1230</a:t>
            </a:r>
          </a:p>
          <a:p>
            <a:r>
              <a:rPr lang="en-US" dirty="0"/>
              <a:t>Mae	: 1079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05A66-A387-BF3E-4CD2-CA0E73979A13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D5BA-F303-363F-26D0-6D3496573FC7}"/>
              </a:ext>
            </a:extLst>
          </p:cNvPr>
          <p:cNvSpPr txBox="1"/>
          <p:nvPr/>
        </p:nvSpPr>
        <p:spPr>
          <a:xfrm>
            <a:off x="3014980" y="549038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8.1: Day Vs Power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096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5266-718E-665D-E892-9E3DF7E8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75E8-3E84-C793-8C74-ED11FAA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8C7EF-99DB-2AFC-4B83-961716E00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032E4-FE56-AB28-1260-1761B7109E9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CB09FD-FAA9-A69D-B506-D407B583813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A6B382-E04F-1358-4FFE-B4883849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A27535-3FDF-57A0-A3D4-E68788D0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CC4755-530B-343E-D9B1-3859B632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96B652E-ED2A-DE66-CFA5-7F75C2AC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A064-C620-583B-8876-682286116166}"/>
              </a:ext>
            </a:extLst>
          </p:cNvPr>
          <p:cNvSpPr txBox="1"/>
          <p:nvPr/>
        </p:nvSpPr>
        <p:spPr>
          <a:xfrm>
            <a:off x="8051956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18711-CBA2-5DF4-4E22-4071C2232CF1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6E7B5-3F02-0F13-CFD3-0F7D824CEAFD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449271-A3B1-9E5B-9580-81BFAD4E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8" y="1974739"/>
            <a:ext cx="7801082" cy="2552699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68F402-2910-78C2-C92C-73C37D468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737507"/>
              </p:ext>
            </p:extLst>
          </p:nvPr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02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E491-7961-F347-0A90-57324759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B2CB-E0A2-CA14-EC3D-8CA613F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9. Conclusion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21206-5959-3EDA-266A-7D42B97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93246-C881-107D-7100-E7B1D64B025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D82064-B171-5E97-D273-9B9984D688C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12359F1-EB40-73D0-EC0C-D4D7364B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764465-3AD0-49DE-260D-6BD95A8E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4A9C8-0DFE-382C-0C0E-82FAF834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9DAE20E-B7EE-76F8-502F-02040098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83F3-A438-E1C1-A3BD-76866DEF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E38E-2AF1-D563-5E68-E41AAF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10. Future Tasks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51752-B1AF-5CD2-CCEB-5DD34BC40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775DA-6473-FB1C-C45B-448A6B9312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468E3-4326-3D25-9DE5-3D76140C9EB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E82BE-BCA2-75F8-EAE4-647AE116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BFB7B1B-1BB2-833D-9E58-6BC228A4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881A9-A7DD-79CA-0390-E64152EF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6709675-0079-B584-0DE2-333FE0AA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6B6FA-102A-D05B-6606-4E0EC681039A}"/>
              </a:ext>
            </a:extLst>
          </p:cNvPr>
          <p:cNvSpPr txBox="1"/>
          <p:nvPr/>
        </p:nvSpPr>
        <p:spPr>
          <a:xfrm>
            <a:off x="229098" y="1191275"/>
            <a:ext cx="694426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feature of wind (air density, wind direction, turbulence)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power curve for better outputs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Try higher order polynomial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some other ML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data cleaning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Possible to use more years of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economic features (forecasted prices, market demand, so 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Optimize the decision threshold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real seasonal power demands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54D33-AC72-6562-0475-0BA75FC6F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92" y="1732847"/>
            <a:ext cx="4564839" cy="3423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99B06-D57B-2F32-4587-F077E46840D5}"/>
              </a:ext>
            </a:extLst>
          </p:cNvPr>
          <p:cNvSpPr txBox="1"/>
          <p:nvPr/>
        </p:nvSpPr>
        <p:spPr>
          <a:xfrm>
            <a:off x="7378171" y="5272420"/>
            <a:ext cx="4297680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Wind Farm Layout Design at NAYXA || We´re Wind Energy Experts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65342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C08E-7F36-CB15-E414-CB782C04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1D7D-CBC8-29FA-E6FE-2A58B57B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84AD1-DC46-BA3B-D13F-2445EAC0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1D04C0-D241-58AA-D09C-954B48A9746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98EF98-EE70-99B4-00DA-F28D718F9A6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FA929B9-3BAC-89F3-E3E1-98C91154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E8EC4F-1829-2D36-DE3E-6BA0B882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CD8E4-635C-2836-9570-FEAC9DCB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50E8BC-E362-3812-20A6-400F942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7D12-89E9-533C-631D-F78DC24F9F5B}"/>
              </a:ext>
            </a:extLst>
          </p:cNvPr>
          <p:cNvSpPr txBox="1"/>
          <p:nvPr/>
        </p:nvSpPr>
        <p:spPr>
          <a:xfrm>
            <a:off x="229098" y="1277767"/>
            <a:ext cx="116581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https://www.nsenergybusiness.com/projects/reusenkoge-wind-farm-expansion/?cf-view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5"/>
              </a:rPr>
              <a:t>https://en.wind-turbine-models.com/turbines/693-vestas-v112-3.3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787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26-12-2025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213545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2792737" y="2033399"/>
            <a:ext cx="2761752" cy="1668641"/>
            <a:chOff x="223122" y="1943879"/>
            <a:chExt cx="3320484" cy="2086118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7"/>
              <a:ext cx="2478400" cy="126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Problem Statement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5676117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5255309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28666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Data &amp; Preprocessing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8066059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7645251" y="2061392"/>
            <a:ext cx="4422989" cy="1456915"/>
            <a:chOff x="223122" y="1943879"/>
            <a:chExt cx="5317807" cy="182142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3125958" y="2551162"/>
              <a:ext cx="2414971" cy="692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ML Models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14247" y="2728841"/>
            <a:ext cx="9367586" cy="3002030"/>
            <a:chOff x="223122" y="12190"/>
            <a:chExt cx="11262749" cy="3753109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9113142" y="12190"/>
              <a:ext cx="2372729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Flowchart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725089"/>
            <a:chOff x="223122" y="1943879"/>
            <a:chExt cx="3320484" cy="215669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655043" y="2830848"/>
              <a:ext cx="264682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269055" y="4406490"/>
            <a:ext cx="2761752" cy="1456914"/>
            <a:chOff x="223122" y="1943879"/>
            <a:chExt cx="3320484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617599" y="2772514"/>
              <a:ext cx="1746656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Results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456914"/>
            <a:chOff x="223122" y="1943879"/>
            <a:chExt cx="3320484" cy="1821420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767721" y="274446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Conclusion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9952530" y="3721476"/>
            <a:ext cx="168999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4">
                    <a:lumMod val="75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10</a:t>
            </a:r>
            <a:endParaRPr sz="100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456914"/>
            <a:chOff x="223122" y="1717513"/>
            <a:chExt cx="3320484" cy="1821420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Tasks</a:t>
              </a:r>
            </a:p>
          </p:txBody>
        </p:sp>
      </p:grpSp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2EF9D77C-3E13-E842-2296-E26E7682E25E}"/>
              </a:ext>
            </a:extLst>
          </p:cNvPr>
          <p:cNvSpPr txBox="1"/>
          <p:nvPr/>
        </p:nvSpPr>
        <p:spPr>
          <a:xfrm>
            <a:off x="10224242" y="1433393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D52525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rgbClr val="D52525"/>
              </a:solidFill>
              <a:sym typeface="Arial"/>
            </a:endParaRPr>
          </a:p>
        </p:txBody>
      </p:sp>
      <p:sp>
        <p:nvSpPr>
          <p:cNvPr id="3" name="Google Shape;125;p1">
            <a:extLst>
              <a:ext uri="{FF2B5EF4-FFF2-40B4-BE49-F238E27FC236}">
                <a16:creationId xmlns:a16="http://schemas.microsoft.com/office/drawing/2014/main" id="{E05D12DB-0F49-CCB7-BAD3-2D9620DC1A30}"/>
              </a:ext>
            </a:extLst>
          </p:cNvPr>
          <p:cNvSpPr/>
          <p:nvPr/>
        </p:nvSpPr>
        <p:spPr>
          <a:xfrm rot="19020000">
            <a:off x="9650050" y="2168946"/>
            <a:ext cx="2761752" cy="1456915"/>
          </a:xfrm>
          <a:custGeom>
            <a:avLst/>
            <a:gdLst/>
            <a:ahLst/>
            <a:cxnLst/>
            <a:rect l="l" t="t" r="r" b="b"/>
            <a:pathLst>
              <a:path w="5089910" h="993510" extrusionOk="0">
                <a:moveTo>
                  <a:pt x="449234" y="0"/>
                </a:moveTo>
                <a:lnTo>
                  <a:pt x="4834068" y="0"/>
                </a:lnTo>
                <a:lnTo>
                  <a:pt x="4865306" y="14239"/>
                </a:lnTo>
                <a:cubicBezTo>
                  <a:pt x="5008546" y="89248"/>
                  <a:pt x="5089910" y="175207"/>
                  <a:pt x="5089910" y="266571"/>
                </a:cubicBezTo>
                <a:cubicBezTo>
                  <a:pt x="5089910" y="522392"/>
                  <a:pt x="4452016" y="735831"/>
                  <a:pt x="3604020" y="785193"/>
                </a:cubicBezTo>
                <a:lnTo>
                  <a:pt x="3306565" y="793723"/>
                </a:lnTo>
                <a:lnTo>
                  <a:pt x="3176812" y="838459"/>
                </a:lnTo>
                <a:cubicBezTo>
                  <a:pt x="2840049" y="934258"/>
                  <a:pt x="2374816" y="993510"/>
                  <a:pt x="1860933" y="993510"/>
                </a:cubicBezTo>
                <a:cubicBezTo>
                  <a:pt x="833168" y="993510"/>
                  <a:pt x="0" y="756500"/>
                  <a:pt x="0" y="464133"/>
                </a:cubicBezTo>
                <a:cubicBezTo>
                  <a:pt x="0" y="336222"/>
                  <a:pt x="159474" y="218908"/>
                  <a:pt x="424947" y="127400"/>
                </a:cubicBezTo>
                <a:lnTo>
                  <a:pt x="538382" y="94352"/>
                </a:lnTo>
                <a:lnTo>
                  <a:pt x="455876" y="18742"/>
                </a:lnTo>
                <a:close/>
              </a:path>
            </a:pathLst>
          </a:custGeom>
          <a:solidFill>
            <a:srgbClr val="7F7F7F">
              <a:alpha val="172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6;p1">
            <a:extLst>
              <a:ext uri="{FF2B5EF4-FFF2-40B4-BE49-F238E27FC236}">
                <a16:creationId xmlns:a16="http://schemas.microsoft.com/office/drawing/2014/main" id="{D1FFEB2C-01A6-275D-D341-1200321517A8}"/>
              </a:ext>
            </a:extLst>
          </p:cNvPr>
          <p:cNvSpPr txBox="1"/>
          <p:nvPr/>
        </p:nvSpPr>
        <p:spPr>
          <a:xfrm>
            <a:off x="959511" y="4825268"/>
            <a:ext cx="19661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Hydrogen Storage Concept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99E039E-1FAD-299A-BC9E-8D8FBF933187}"/>
              </a:ext>
            </a:extLst>
          </p:cNvPr>
          <p:cNvSpPr txBox="1">
            <a:spLocks/>
          </p:cNvSpPr>
          <p:nvPr/>
        </p:nvSpPr>
        <p:spPr>
          <a:xfrm>
            <a:off x="819665" y="235576"/>
            <a:ext cx="10515600" cy="83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23A2F-AAEE-5B14-4019-97D22015A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2CD3D4E-6453-E4F1-2158-A7B34C8D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CBCE9-9C6F-5D86-993A-39BA0591D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607810" cy="14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b="1" dirty="0"/>
              <a:t>Wind Energy: </a:t>
            </a:r>
            <a:r>
              <a:rPr lang="en-US" altLang="en-DE" sz="2000" dirty="0"/>
              <a:t>O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 of the fastest‑growing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(Germany)</a:t>
            </a: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dirty="0"/>
              <a:t>W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</a:t>
            </a:r>
            <a:r>
              <a:rPr lang="en-US" altLang="en-DE" sz="2000" dirty="0"/>
              <a:t> 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variable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speeds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change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Electricity markets</a:t>
            </a:r>
            <a:r>
              <a:rPr lang="en-US" altLang="en-DE" sz="2000" dirty="0"/>
              <a:t> (</a:t>
            </a:r>
            <a:r>
              <a:rPr lang="en-DE" altLang="en-DE" sz="2000" dirty="0"/>
              <a:t>fluctuate</a:t>
            </a:r>
            <a:r>
              <a:rPr lang="en-US" altLang="en-DE" sz="2000" dirty="0"/>
              <a:t>) </a:t>
            </a:r>
            <a:r>
              <a:rPr lang="en-US" altLang="en-DE" sz="2000" dirty="0">
                <a:sym typeface="Wingdings" panose="05000000000000000000" pitchFamily="2" charset="2"/>
              </a:rPr>
              <a:t> Wind</a:t>
            </a:r>
            <a:r>
              <a:rPr lang="en-US" altLang="en-DE" sz="2000" dirty="0"/>
              <a:t> </a:t>
            </a:r>
            <a:r>
              <a:rPr lang="en-DE" altLang="en-DE" sz="2000" dirty="0"/>
              <a:t>production </a:t>
            </a:r>
            <a:r>
              <a:rPr lang="en-US" altLang="en-DE" sz="2000" dirty="0"/>
              <a:t>(</a:t>
            </a:r>
            <a:r>
              <a:rPr lang="en-DE" altLang="en-DE" sz="2000" dirty="0"/>
              <a:t>high</a:t>
            </a:r>
            <a:r>
              <a:rPr lang="en-US" altLang="en-DE" sz="2000" dirty="0"/>
              <a:t>)</a:t>
            </a:r>
            <a:endParaRPr lang="en-DE" altLang="en-DE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4625B-75B8-7781-67EB-E86610A2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76" y="2636607"/>
            <a:ext cx="8831126" cy="3510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024844-8E63-C2FA-FF18-C027A081B2F8}"/>
              </a:ext>
            </a:extLst>
          </p:cNvPr>
          <p:cNvSpPr txBox="1"/>
          <p:nvPr/>
        </p:nvSpPr>
        <p:spPr>
          <a:xfrm>
            <a:off x="6384290" y="1240156"/>
            <a:ext cx="580771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Modern energy systems increasingly use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improve forecasting</a:t>
            </a:r>
            <a:endParaRPr lang="en-US" altLang="en-DE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operational decisions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C2744-69A7-0F46-5D5C-9D38E33B62D9}"/>
              </a:ext>
            </a:extLst>
          </p:cNvPr>
          <p:cNvSpPr txBox="1"/>
          <p:nvPr/>
        </p:nvSpPr>
        <p:spPr>
          <a:xfrm>
            <a:off x="5078730" y="6110128"/>
            <a:ext cx="2407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Statistics Germany | BWE </a:t>
            </a:r>
            <a:r>
              <a:rPr lang="en-US" sz="1000" dirty="0" err="1">
                <a:hlinkClick r:id="rId5"/>
              </a:rPr>
              <a:t>e.V.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93456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6081-5932-C9F1-06E4-779A6D54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3946-DC6C-2552-7DB6-CF25788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2. Problem Statements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C1032-A54B-5280-52D4-C30F4961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D149F-BEFB-EAC5-7FD6-E094637078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0AA9-338C-EE8D-9624-F20E0277468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3D080-1FC2-4E05-2D85-F0FDCD25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2A681BA-9E65-EB34-2686-5A0D9C6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CF29A-EA12-6B19-6E0C-12F3B95D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D971CEB-D785-B9FD-BA3A-7C0F7994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72D22C-3ED7-68F0-1F26-FFAB05307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28" y="1307601"/>
            <a:ext cx="3295526" cy="281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power output changes every hour → difficult to predict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Electricity prices fluctuate strongly → revenue is uncertain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BAEA8-1C6B-A2C4-AE13-11F3C80A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277765"/>
            <a:ext cx="8488787" cy="31844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4CE10-4B65-C8EB-F77D-8797F06A0355}"/>
              </a:ext>
            </a:extLst>
          </p:cNvPr>
          <p:cNvSpPr txBox="1"/>
          <p:nvPr/>
        </p:nvSpPr>
        <p:spPr>
          <a:xfrm>
            <a:off x="176628" y="4694458"/>
            <a:ext cx="905283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Selling at the wrong time reduces profit for wind‑farm operators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 to know when storing energy will be more profitable than selling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data‑driven ML model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needed to support STORE vs SELL decisions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82A6A-E43D-7D46-91A2-9475D0E9A466}"/>
              </a:ext>
            </a:extLst>
          </p:cNvPr>
          <p:cNvSpPr txBox="1"/>
          <p:nvPr/>
        </p:nvSpPr>
        <p:spPr>
          <a:xfrm>
            <a:off x="6077465" y="4436096"/>
            <a:ext cx="4815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Day Vs Power generation (MW) </a:t>
            </a:r>
            <a:r>
              <a:rPr lang="en-US" sz="1200" u="sng" dirty="0">
                <a:solidFill>
                  <a:schemeClr val="accent1"/>
                </a:solidFill>
              </a:rPr>
              <a:t>(</a:t>
            </a:r>
            <a:r>
              <a:rPr lang="en-US" sz="12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Own)</a:t>
            </a:r>
            <a:r>
              <a:rPr lang="en-US" sz="10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DE" sz="10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9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6B9D-E4E8-6AD3-EDC1-677ECE9B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B0D-8D95-7191-FD40-4E436B62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3. Data and Preprocessing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7B8B-24EF-A5F8-CEE1-8310DE930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331460-B780-1483-7890-88FD81121B0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0E1E4-C63F-9EBD-CCB2-39D5C23AFB8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F724A00-5956-B4B5-E284-226F59D4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7495ED1-1C1F-9178-CB4A-7F1F1350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BF284-5890-E915-CC5D-B4CDE761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BC0B0A6-B864-F840-F2CC-C6E16F2C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21595-AC88-1411-6729-3D538F539813}"/>
              </a:ext>
            </a:extLst>
          </p:cNvPr>
          <p:cNvSpPr txBox="1"/>
          <p:nvPr/>
        </p:nvSpPr>
        <p:spPr>
          <a:xfrm>
            <a:off x="229098" y="1308460"/>
            <a:ext cx="4861062" cy="3183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effectLst/>
              </a:rPr>
              <a:t>Wind Data (ERA5):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Reference: </a:t>
            </a:r>
            <a:endParaRPr lang="en-US" sz="2000" b="1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ERA5 reanalysis dataset for wind components (</a:t>
            </a:r>
            <a:r>
              <a:rPr lang="en-US" sz="2000" b="1" dirty="0">
                <a:effectLst/>
              </a:rPr>
              <a:t>u100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v100</a:t>
            </a:r>
            <a:r>
              <a:rPr lang="en-US" sz="2000" dirty="0">
                <a:effectLst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Calculated wind speed at </a:t>
            </a:r>
            <a:r>
              <a:rPr lang="en-US" sz="2000" b="1" dirty="0">
                <a:effectLst/>
              </a:rPr>
              <a:t>100m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to a clean CSV file </a:t>
            </a:r>
            <a:r>
              <a:rPr lang="en-US" sz="2000" b="1" dirty="0">
                <a:effectLst/>
              </a:rPr>
              <a:t>(wind_speed.csv)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88FEA-317D-D4BD-84D7-9609D8E004DF}"/>
              </a:ext>
            </a:extLst>
          </p:cNvPr>
          <p:cNvSpPr txBox="1"/>
          <p:nvPr/>
        </p:nvSpPr>
        <p:spPr>
          <a:xfrm>
            <a:off x="5090160" y="1214302"/>
            <a:ext cx="6776720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effectLst/>
              </a:rPr>
              <a:t>2.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</a:rPr>
              <a:t>Reference: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Imported </a:t>
            </a:r>
            <a:r>
              <a:rPr lang="en-US" sz="2000" b="1" dirty="0"/>
              <a:t>sport</a:t>
            </a:r>
            <a:r>
              <a:rPr lang="en-US" sz="2000" b="1" dirty="0">
                <a:effectLst/>
              </a:rPr>
              <a:t> market prices</a:t>
            </a:r>
            <a:r>
              <a:rPr lang="en-US" sz="2000" dirty="0">
                <a:effectLst/>
              </a:rPr>
              <a:t> (</a:t>
            </a:r>
            <a:r>
              <a:rPr lang="en-US" sz="2000" dirty="0"/>
              <a:t>EUR/MW</a:t>
            </a:r>
            <a:r>
              <a:rPr lang="en-US" sz="2000" dirty="0">
                <a:effectLst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Cleaned timestamps and extracted </a:t>
            </a:r>
            <a:r>
              <a:rPr lang="en-US" sz="2000" b="1" dirty="0">
                <a:effectLst/>
              </a:rPr>
              <a:t>hour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month</a:t>
            </a:r>
            <a:endParaRPr lang="en-US" sz="20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0F4D4-8E00-6210-47DE-9CA7E3739DDC}"/>
              </a:ext>
            </a:extLst>
          </p:cNvPr>
          <p:cNvSpPr txBox="1"/>
          <p:nvPr/>
        </p:nvSpPr>
        <p:spPr>
          <a:xfrm>
            <a:off x="5090160" y="3229106"/>
            <a:ext cx="6217920" cy="244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</a:rPr>
              <a:t>3. Power Curve Processing: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Location: </a:t>
            </a:r>
            <a:r>
              <a:rPr lang="en-US" sz="2000" b="1" dirty="0" err="1"/>
              <a:t>Reusenkoog</a:t>
            </a:r>
            <a:r>
              <a:rPr lang="en-US" sz="2000" b="1" dirty="0"/>
              <a:t>, Germany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Scaled for </a:t>
            </a:r>
            <a:r>
              <a:rPr lang="en-US" sz="2000" b="1" dirty="0"/>
              <a:t>51 turbines</a:t>
            </a:r>
            <a:r>
              <a:rPr lang="en-US" sz="2000" dirty="0"/>
              <a:t> (total farm capacity) </a:t>
            </a:r>
            <a:r>
              <a:rPr lang="en-US" sz="2000" b="1" dirty="0">
                <a:solidFill>
                  <a:schemeClr val="accent1"/>
                </a:solidFill>
              </a:rPr>
              <a:t>(1)</a:t>
            </a:r>
            <a:endParaRPr lang="en-US" sz="2000" b="1" dirty="0">
              <a:solidFill>
                <a:schemeClr val="accent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</a:t>
            </a:r>
            <a:r>
              <a:rPr lang="en-US" sz="2000" b="1" dirty="0">
                <a:effectLst/>
              </a:rPr>
              <a:t>Vestas V112‑3.3 MW</a:t>
            </a:r>
            <a:r>
              <a:rPr lang="en-US" sz="2000" dirty="0">
                <a:effectLst/>
              </a:rPr>
              <a:t> turbine power curve </a:t>
            </a:r>
            <a:r>
              <a:rPr lang="en-US" sz="2000" b="1" dirty="0">
                <a:solidFill>
                  <a:schemeClr val="accent1"/>
                </a:solidFill>
              </a:rPr>
              <a:t>(2)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wind speed → power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1613-9B75-4CBB-D37A-691710DA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0B81-4490-C917-4EDE-6C9C9290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4. Flowchart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8AA75-D1F9-9C23-2239-A5D0DF153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2695-38DD-FCF4-74CA-12E2DA78F67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3251A-1339-7643-59D2-BB0B5EE5D11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1D55B74-F352-0217-CCC0-2FEB9879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3DF7DE-23C3-17FE-1253-A7E59E4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0325E-3499-954A-04D5-D1DE41E6B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0188286-C376-0B51-8627-5B0211C8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48B291B-4DB2-5764-6C94-CA3B6993545D}"/>
              </a:ext>
            </a:extLst>
          </p:cNvPr>
          <p:cNvSpPr/>
          <p:nvPr/>
        </p:nvSpPr>
        <p:spPr>
          <a:xfrm>
            <a:off x="426721" y="1512641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DE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BDB01F-0566-119C-1195-AC94F1A2B62F}"/>
              </a:ext>
            </a:extLst>
          </p:cNvPr>
          <p:cNvSpPr/>
          <p:nvPr/>
        </p:nvSpPr>
        <p:spPr>
          <a:xfrm>
            <a:off x="1825283" y="1316128"/>
            <a:ext cx="2288540" cy="1046989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wind data, Finding wind speed &amp; Save CSV file </a:t>
            </a:r>
            <a:endParaRPr lang="en-DE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B250FBE-22D2-EDDD-64F7-E7EBB4F3ED6A}"/>
              </a:ext>
            </a:extLst>
          </p:cNvPr>
          <p:cNvSpPr/>
          <p:nvPr/>
        </p:nvSpPr>
        <p:spPr>
          <a:xfrm>
            <a:off x="4557165" y="1318541"/>
            <a:ext cx="1680895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market prize data</a:t>
            </a:r>
            <a:endParaRPr lang="en-DE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03B2D3C-6DC6-A9F0-43A5-74551743547F}"/>
              </a:ext>
            </a:extLst>
          </p:cNvPr>
          <p:cNvSpPr/>
          <p:nvPr/>
        </p:nvSpPr>
        <p:spPr>
          <a:xfrm>
            <a:off x="6835544" y="1316129"/>
            <a:ext cx="2341476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form power output based on power curve</a:t>
            </a:r>
            <a:endParaRPr lang="en-DE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DE615038-333C-B0FB-2466-0C84323116B4}"/>
              </a:ext>
            </a:extLst>
          </p:cNvPr>
          <p:cNvSpPr/>
          <p:nvPr/>
        </p:nvSpPr>
        <p:spPr>
          <a:xfrm>
            <a:off x="9557265" y="1330250"/>
            <a:ext cx="234147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Polynomial &amp; Linear regression ML models</a:t>
            </a:r>
            <a:endParaRPr lang="en-DE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AC931A2-9D20-467A-0106-105ABDDA8759}"/>
              </a:ext>
            </a:extLst>
          </p:cNvPr>
          <p:cNvSpPr/>
          <p:nvPr/>
        </p:nvSpPr>
        <p:spPr>
          <a:xfrm>
            <a:off x="9705855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or verification of models</a:t>
            </a:r>
            <a:endParaRPr lang="en-DE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44352169-2481-AB76-6223-99611E4C4CEF}"/>
              </a:ext>
            </a:extLst>
          </p:cNvPr>
          <p:cNvSpPr/>
          <p:nvPr/>
        </p:nvSpPr>
        <p:spPr>
          <a:xfrm>
            <a:off x="6984134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Logistic regression ML model</a:t>
            </a:r>
            <a:endParaRPr lang="en-DE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A61F81D4-BE55-8C40-0743-62D492D21948}"/>
              </a:ext>
            </a:extLst>
          </p:cNvPr>
          <p:cNvSpPr/>
          <p:nvPr/>
        </p:nvSpPr>
        <p:spPr>
          <a:xfrm>
            <a:off x="472274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Verified model</a:t>
            </a:r>
            <a:endParaRPr lang="en-DE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C95882E-CD7B-903C-06F7-203FC2092D01}"/>
              </a:ext>
            </a:extLst>
          </p:cNvPr>
          <p:cNvSpPr/>
          <p:nvPr/>
        </p:nvSpPr>
        <p:spPr>
          <a:xfrm>
            <a:off x="243166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graphs</a:t>
            </a:r>
            <a:endParaRPr lang="en-DE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AECEAED-8DC4-E619-85C0-0AECD8D195B1}"/>
              </a:ext>
            </a:extLst>
          </p:cNvPr>
          <p:cNvSpPr/>
          <p:nvPr/>
        </p:nvSpPr>
        <p:spPr>
          <a:xfrm>
            <a:off x="155428" y="3329066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  <a:endParaRPr lang="en-DE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8174135-FFEA-9327-ACBA-4D6065EF457D}"/>
              </a:ext>
            </a:extLst>
          </p:cNvPr>
          <p:cNvSpPr/>
          <p:nvPr/>
        </p:nvSpPr>
        <p:spPr>
          <a:xfrm>
            <a:off x="55786" y="5021676"/>
            <a:ext cx="1769497" cy="96497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economical model</a:t>
            </a:r>
            <a:endParaRPr lang="en-DE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1038547-10F8-B3E9-2DDF-38F34F066C94}"/>
              </a:ext>
            </a:extLst>
          </p:cNvPr>
          <p:cNvSpPr/>
          <p:nvPr/>
        </p:nvSpPr>
        <p:spPr>
          <a:xfrm>
            <a:off x="2209800" y="5100054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plots</a:t>
            </a:r>
            <a:endParaRPr lang="en-DE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01B4F21-B33A-377D-3755-31DF0CB1BD84}"/>
              </a:ext>
            </a:extLst>
          </p:cNvPr>
          <p:cNvSpPr/>
          <p:nvPr/>
        </p:nvSpPr>
        <p:spPr>
          <a:xfrm>
            <a:off x="4661784" y="5188595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0FB258-945E-62F7-F846-B54B3A5CBC06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422401" y="1832681"/>
            <a:ext cx="402882" cy="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356286-C3D8-F17B-D46D-289D22AA6D26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113823" y="1839623"/>
            <a:ext cx="443342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446554-A7D8-C17D-B72C-2B4B7ED559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6238060" y="1839623"/>
            <a:ext cx="597484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01A3E8-1A60-4CA3-DF0D-72E6A1B2ED2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9177020" y="1839623"/>
            <a:ext cx="380245" cy="1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F87ED1-CCBB-65AE-70C6-4C837227E54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0728003" y="2377238"/>
            <a:ext cx="0" cy="83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46BB1A-5C89-338E-A782-AEEB0C95DB9A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028430" y="3731042"/>
            <a:ext cx="67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13980E-4A91-27E0-6EE8-4C0374FAB715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290699" y="3731042"/>
            <a:ext cx="693435" cy="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F2FDBE-DDD2-CA5E-DF32-3DCD4FBE3855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999619" y="3734290"/>
            <a:ext cx="723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3E12DF-8416-393D-888C-D10837911B6E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 flipV="1">
            <a:off x="1723384" y="3728508"/>
            <a:ext cx="708279" cy="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C329E2-520A-D12A-2AAF-C20593D8CEC9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39406" y="4127949"/>
            <a:ext cx="1129" cy="89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2BA325-1A94-80CE-B027-7004D0B1451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1825283" y="5499496"/>
            <a:ext cx="384517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292733-1859-91C2-301F-9FA4B5FE1A5A}"/>
              </a:ext>
            </a:extLst>
          </p:cNvPr>
          <p:cNvCxnSpPr>
            <a:stCxn id="26" idx="3"/>
            <a:endCxn id="28" idx="2"/>
          </p:cNvCxnSpPr>
          <p:nvPr/>
        </p:nvCxnSpPr>
        <p:spPr>
          <a:xfrm>
            <a:off x="3777756" y="5499496"/>
            <a:ext cx="884028" cy="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4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9F2B-7B29-AE44-F4FF-F5F7039F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80A8-40C5-0ACE-55EA-7F6E21B3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FAAAD-CC68-C23A-5F94-F49A9D26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44278-4D9B-0651-F2CE-DE1E209EFE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F6FE7-4951-E184-DE57-ADBD6571DA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88993A-DA4B-AEF0-12C3-AFCC3C90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A31C010-7AAD-7F92-0E66-4C5D0EC6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9039B2-AE38-38BF-2188-563792A01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434283A-F8C2-D64E-4EAA-1FAB463C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8D018-231C-0F9E-D0C9-EDD59F1E61CE}"/>
              </a:ext>
            </a:extLst>
          </p:cNvPr>
          <p:cNvSpPr txBox="1"/>
          <p:nvPr/>
        </p:nvSpPr>
        <p:spPr>
          <a:xfrm>
            <a:off x="229098" y="1317341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ML?</a:t>
            </a:r>
            <a:endParaRPr lang="en-DE" sz="36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A4918-7B12-BB73-F1BC-3D94CD5CD6F8}"/>
              </a:ext>
            </a:extLst>
          </p:cNvPr>
          <p:cNvSpPr/>
          <p:nvPr/>
        </p:nvSpPr>
        <p:spPr>
          <a:xfrm>
            <a:off x="1605875" y="3612354"/>
            <a:ext cx="5186182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Gives a more mathematical and accurate solution</a:t>
            </a:r>
            <a:endParaRPr lang="en-DE" altLang="en-DE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A1DAB1-5F81-FDDD-74FC-AFE0A06F1C39}"/>
              </a:ext>
            </a:extLst>
          </p:cNvPr>
          <p:cNvSpPr/>
          <p:nvPr/>
        </p:nvSpPr>
        <p:spPr>
          <a:xfrm>
            <a:off x="1234938" y="2853714"/>
            <a:ext cx="431321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DE" altLang="en-DE" dirty="0">
                <a:solidFill>
                  <a:schemeClr val="tx1"/>
                </a:solidFill>
              </a:rPr>
              <a:t>ML helps automate STORE vs SELL decisions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C442F5-32AA-4543-4AD2-3E5EF4E4A652}"/>
              </a:ext>
            </a:extLst>
          </p:cNvPr>
          <p:cNvSpPr/>
          <p:nvPr/>
        </p:nvSpPr>
        <p:spPr>
          <a:xfrm>
            <a:off x="2354044" y="5117231"/>
            <a:ext cx="603703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ML learns from historical data and improves decision accuracy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28FA18-8F71-87E2-F8AB-CBC6169B4CB0}"/>
              </a:ext>
            </a:extLst>
          </p:cNvPr>
          <p:cNvSpPr/>
          <p:nvPr/>
        </p:nvSpPr>
        <p:spPr>
          <a:xfrm>
            <a:off x="1939202" y="4351988"/>
            <a:ext cx="5506926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Patterns are </a:t>
            </a:r>
            <a:r>
              <a:rPr lang="en-DE" altLang="en-DE" b="1" dirty="0">
                <a:solidFill>
                  <a:schemeClr val="tx1"/>
                </a:solidFill>
              </a:rPr>
              <a:t>non‑linear</a:t>
            </a:r>
            <a:r>
              <a:rPr lang="en-DE" altLang="en-DE" dirty="0">
                <a:solidFill>
                  <a:schemeClr val="tx1"/>
                </a:solidFill>
              </a:rPr>
              <a:t> and difficult to capture manually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CBBB4E-78CD-2873-11B8-1AD87A915CE7}"/>
              </a:ext>
            </a:extLst>
          </p:cNvPr>
          <p:cNvSpPr/>
          <p:nvPr/>
        </p:nvSpPr>
        <p:spPr>
          <a:xfrm>
            <a:off x="276058" y="222998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AD81F-EADB-44C8-759B-68D2CDF59C5E}"/>
              </a:ext>
            </a:extLst>
          </p:cNvPr>
          <p:cNvSpPr/>
          <p:nvPr/>
        </p:nvSpPr>
        <p:spPr>
          <a:xfrm>
            <a:off x="517858" y="297911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4D35D-3BAE-FFFF-A793-3F9F301245C3}"/>
              </a:ext>
            </a:extLst>
          </p:cNvPr>
          <p:cNvSpPr/>
          <p:nvPr/>
        </p:nvSpPr>
        <p:spPr>
          <a:xfrm>
            <a:off x="838900" y="372832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A72CB6-6A59-2F62-6736-F33A039CC160}"/>
              </a:ext>
            </a:extLst>
          </p:cNvPr>
          <p:cNvSpPr/>
          <p:nvPr/>
        </p:nvSpPr>
        <p:spPr>
          <a:xfrm>
            <a:off x="1214178" y="4469174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EC79D4-ED5C-4B6D-E8F6-510F3A5DE86D}"/>
              </a:ext>
            </a:extLst>
          </p:cNvPr>
          <p:cNvSpPr/>
          <p:nvPr/>
        </p:nvSpPr>
        <p:spPr>
          <a:xfrm>
            <a:off x="1668605" y="521002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873434-3B29-A277-D4FE-7957722A652B}"/>
              </a:ext>
            </a:extLst>
          </p:cNvPr>
          <p:cNvSpPr/>
          <p:nvPr/>
        </p:nvSpPr>
        <p:spPr>
          <a:xfrm>
            <a:off x="1009167" y="2114080"/>
            <a:ext cx="3462575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Fast growing and widely used field</a:t>
            </a:r>
            <a:endParaRPr lang="en-DE" altLang="en-DE" dirty="0">
              <a:solidFill>
                <a:schemeClr val="tx1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7547501D-2C3F-B469-C90B-CB5739ED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22" y="1318615"/>
            <a:ext cx="4414520" cy="21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87552A-603B-541D-CCB8-917D0763393E}"/>
              </a:ext>
            </a:extLst>
          </p:cNvPr>
          <p:cNvSpPr txBox="1"/>
          <p:nvPr/>
        </p:nvSpPr>
        <p:spPr>
          <a:xfrm>
            <a:off x="7824002" y="3484009"/>
            <a:ext cx="3793258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https://www.vecteezy.com/free-photos/machine-learning</a:t>
            </a:r>
            <a:r>
              <a:rPr lang="en-US" sz="1000" dirty="0"/>
              <a:t> 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9560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9D3D-ACC3-35FF-8D59-35F513F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B026-CC74-1C59-CCA9-5C9684E1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0EDC2-361F-2DFA-6D01-E559F71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E1980-3BA2-0571-E248-0DC584DC9E2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DC129-1340-3F70-4C94-23A24071FC3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6033DBC-66E8-5E48-D847-25B7C760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37CC7D-1BCC-E5BD-2395-1A5E2C70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AEC2F-D774-09F5-7B21-A6A59352B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DCC4A28-F3F2-2D09-3295-9211A40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51C9B-C859-577E-BC44-46DEA09C2138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817C8-A809-3450-78D7-3182AEC2A4E3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Polynomial &amp;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96A3-53F9-AC76-200C-5E31F3AF3D4D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1806A-A1D4-2071-1B80-E5656D1D795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19834F-1A3F-084D-FF52-81654F3DC6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E9D6D7-2D1B-ABC2-E5F8-1A993B32AEFA}"/>
              </a:ext>
            </a:extLst>
          </p:cNvPr>
          <p:cNvSpPr txBox="1"/>
          <p:nvPr/>
        </p:nvSpPr>
        <p:spPr>
          <a:xfrm>
            <a:off x="124049" y="1946527"/>
            <a:ext cx="15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Wind Turbine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7C61-0A7B-8855-0E9E-8035B065048C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650925" y="2269693"/>
            <a:ext cx="1233422" cy="754551"/>
          </a:xfrm>
          <a:prstGeom prst="bentConnector3">
            <a:avLst>
              <a:gd name="adj1" fmla="val 75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B6115B-5BC6-57A1-DE08-0741770521B0}"/>
              </a:ext>
            </a:extLst>
          </p:cNvPr>
          <p:cNvSpPr txBox="1"/>
          <p:nvPr/>
        </p:nvSpPr>
        <p:spPr>
          <a:xfrm>
            <a:off x="124049" y="2849663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speed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87F4B3B-720A-FD02-CDC6-F3B8809907C4}"/>
              </a:ext>
            </a:extLst>
          </p:cNvPr>
          <p:cNvCxnSpPr>
            <a:stCxn id="37" idx="3"/>
            <a:endCxn id="3" idx="1"/>
          </p:cNvCxnSpPr>
          <p:nvPr/>
        </p:nvCxnSpPr>
        <p:spPr>
          <a:xfrm flipV="1">
            <a:off x="1650925" y="3024244"/>
            <a:ext cx="1233422" cy="1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D35C7D-AA13-6BD5-F583-9AF6BE73E094}"/>
              </a:ext>
            </a:extLst>
          </p:cNvPr>
          <p:cNvSpPr txBox="1"/>
          <p:nvPr/>
        </p:nvSpPr>
        <p:spPr>
          <a:xfrm>
            <a:off x="229098" y="3525498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curve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0B5216F-6D98-B824-FC36-E6214BE7945B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1755974" y="3024244"/>
            <a:ext cx="1128373" cy="685920"/>
          </a:xfrm>
          <a:prstGeom prst="bentConnector3">
            <a:avLst>
              <a:gd name="adj1" fmla="val 721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CA44EA3-3EA6-DE5F-AA15-AB476A0A56F8}"/>
              </a:ext>
            </a:extLst>
          </p:cNvPr>
          <p:cNvSpPr/>
          <p:nvPr/>
        </p:nvSpPr>
        <p:spPr>
          <a:xfrm>
            <a:off x="7602770" y="4407436"/>
            <a:ext cx="1472194" cy="758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Model</a:t>
            </a:r>
            <a:endParaRPr lang="en-DE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F9A2C9-07A5-FE91-68AD-EE12645DFB50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flipH="1">
            <a:off x="8338867" y="3278015"/>
            <a:ext cx="1" cy="11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5E8EC6-21A0-1331-4231-204BA60D02E1}"/>
              </a:ext>
            </a:extLst>
          </p:cNvPr>
          <p:cNvSpPr txBox="1"/>
          <p:nvPr/>
        </p:nvSpPr>
        <p:spPr>
          <a:xfrm>
            <a:off x="10539441" y="4028020"/>
            <a:ext cx="5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5B67B482-6FCD-B42F-EBAC-5529E9ECA56E}"/>
              </a:ext>
            </a:extLst>
          </p:cNvPr>
          <p:cNvSpPr txBox="1"/>
          <p:nvPr/>
        </p:nvSpPr>
        <p:spPr>
          <a:xfrm>
            <a:off x="10539441" y="4582077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  <a:endParaRPr lang="en-DE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57A66CF0-4573-9C5D-552D-948C9637B5AC}"/>
              </a:ext>
            </a:extLst>
          </p:cNvPr>
          <p:cNvSpPr txBox="1"/>
          <p:nvPr/>
        </p:nvSpPr>
        <p:spPr>
          <a:xfrm>
            <a:off x="10539441" y="5136075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</a:t>
            </a:r>
            <a:endParaRPr lang="en-DE" dirty="0"/>
          </a:p>
        </p:txBody>
      </p: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D8E94FD7-03D9-2D93-DBBE-E0A770EF92C5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 flipV="1">
            <a:off x="9074964" y="4212686"/>
            <a:ext cx="1464477" cy="574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8CD1286C-1789-BE82-9955-77F4659C8171}"/>
              </a:ext>
            </a:extLst>
          </p:cNvPr>
          <p:cNvCxnSpPr>
            <a:stCxn id="58" idx="3"/>
            <a:endCxn id="2048" idx="1"/>
          </p:cNvCxnSpPr>
          <p:nvPr/>
        </p:nvCxnSpPr>
        <p:spPr>
          <a:xfrm flipV="1">
            <a:off x="9074964" y="4766743"/>
            <a:ext cx="1464477" cy="1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FA19E0EC-3C6C-75BE-56A5-01D3163C4794}"/>
              </a:ext>
            </a:extLst>
          </p:cNvPr>
          <p:cNvCxnSpPr>
            <a:cxnSpLocks/>
            <a:stCxn id="58" idx="3"/>
            <a:endCxn id="2049" idx="1"/>
          </p:cNvCxnSpPr>
          <p:nvPr/>
        </p:nvCxnSpPr>
        <p:spPr>
          <a:xfrm>
            <a:off x="9074964" y="4786711"/>
            <a:ext cx="1464477" cy="5340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BB103A0-EEA3-70A1-FBB6-7ECFA8F656AA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hourly based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F2E7F37D-4722-1647-A662-7A7F6CA3F3D2}"/>
              </a:ext>
            </a:extLst>
          </p:cNvPr>
          <p:cNvSpPr txBox="1"/>
          <p:nvPr/>
        </p:nvSpPr>
        <p:spPr>
          <a:xfrm>
            <a:off x="9874854" y="3134653"/>
            <a:ext cx="2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days based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7278911C-AB67-B62D-EDAB-139636A78D3D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373E342-B093-35A4-A35D-0B436F63FD6B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F8CBA958-2521-36D9-FB3A-844AB2D771E1}"/>
              </a:ext>
            </a:extLst>
          </p:cNvPr>
          <p:cNvCxnSpPr>
            <a:stCxn id="58" idx="1"/>
            <a:endCxn id="3" idx="2"/>
          </p:cNvCxnSpPr>
          <p:nvPr/>
        </p:nvCxnSpPr>
        <p:spPr>
          <a:xfrm rot="10800000">
            <a:off x="3406780" y="3275069"/>
            <a:ext cx="4195990" cy="1511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C49DF7C-4E5A-ACD7-25BB-7108EF61F9F6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F6D9AF3-70CA-5799-0B70-F75A7CB52B9A}"/>
              </a:ext>
            </a:extLst>
          </p:cNvPr>
          <p:cNvSpPr txBox="1"/>
          <p:nvPr/>
        </p:nvSpPr>
        <p:spPr>
          <a:xfrm>
            <a:off x="3406779" y="1259479"/>
            <a:ext cx="59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Block Diagram of Wind Farm Model:</a:t>
            </a:r>
            <a:endParaRPr lang="en-DE" sz="2800" b="1" u="sng" dirty="0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D2C3D543-11B8-38B2-35EB-79D7A5639896}"/>
              </a:ext>
            </a:extLst>
          </p:cNvPr>
          <p:cNvSpPr txBox="1"/>
          <p:nvPr/>
        </p:nvSpPr>
        <p:spPr>
          <a:xfrm>
            <a:off x="229098" y="417259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079" name="Connector: Elbow 2078">
            <a:extLst>
              <a:ext uri="{FF2B5EF4-FFF2-40B4-BE49-F238E27FC236}">
                <a16:creationId xmlns:a16="http://schemas.microsoft.com/office/drawing/2014/main" id="{B1E5EE36-57C1-9A39-C6D4-9A86AA9C301E}"/>
              </a:ext>
            </a:extLst>
          </p:cNvPr>
          <p:cNvCxnSpPr>
            <a:cxnSpLocks/>
            <a:stCxn id="2078" idx="3"/>
            <a:endCxn id="3" idx="1"/>
          </p:cNvCxnSpPr>
          <p:nvPr/>
        </p:nvCxnSpPr>
        <p:spPr>
          <a:xfrm flipV="1">
            <a:off x="1544128" y="3024244"/>
            <a:ext cx="1340219" cy="1333014"/>
          </a:xfrm>
          <a:prstGeom prst="bentConnector3">
            <a:avLst>
              <a:gd name="adj1" fmla="val 77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4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D5D6-DD0D-FDAF-F208-F9AF3419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262-497A-4552-6370-7A32109A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CB02-488A-7E19-8938-42EA53CB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7A90D-19BF-5723-BE14-2B8776B880E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20D50-3EAB-3FF2-19CA-5850BA7440F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7E84EE-7DBC-95C2-D43E-6D51820A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C2FB5E-BC90-2009-2A17-16560A4F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BDC17-5EDB-8EAE-1DBF-7E50370D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9DCEBA-5F18-D63F-527D-29483728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398C9-EDB9-75E2-588E-7FD21075BEB4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5CB7C-7107-5E29-AE3C-56501C0485DD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16218-4B6C-7266-8DFB-BF550D08DB52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A69E-560B-C248-C8C8-1ED056F9041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6A4DB-9E94-1444-06AC-2CADAAA16A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750F0A-09B1-0C26-6C49-51D07BC360BA}"/>
              </a:ext>
            </a:extLst>
          </p:cNvPr>
          <p:cNvSpPr txBox="1"/>
          <p:nvPr/>
        </p:nvSpPr>
        <p:spPr>
          <a:xfrm>
            <a:off x="124049" y="1946527"/>
            <a:ext cx="180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(Model 1)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6410556-5551-C8F3-E4B1-0CDB6B5871A6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932317" y="2131193"/>
            <a:ext cx="952030" cy="893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B28B2-258B-621D-CB57-FB7E361143A6}"/>
              </a:ext>
            </a:extLst>
          </p:cNvPr>
          <p:cNvSpPr txBox="1"/>
          <p:nvPr/>
        </p:nvSpPr>
        <p:spPr>
          <a:xfrm>
            <a:off x="181005" y="2357869"/>
            <a:ext cx="72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65A7BC-C5EA-0FEC-BBEE-9A5D4BF4D993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>
            <a:off x="903683" y="2542535"/>
            <a:ext cx="1980664" cy="481709"/>
          </a:xfrm>
          <a:prstGeom prst="bentConnector3">
            <a:avLst>
              <a:gd name="adj1" fmla="val 75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E3FD0F-F8AB-81F7-471A-E1AD27F18B37}"/>
              </a:ext>
            </a:extLst>
          </p:cNvPr>
          <p:cNvSpPr txBox="1"/>
          <p:nvPr/>
        </p:nvSpPr>
        <p:spPr>
          <a:xfrm>
            <a:off x="181005" y="3543055"/>
            <a:ext cx="18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Demand Index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0CD8983-40BF-9A21-B1B1-6868EDB695C5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2030873" y="3024244"/>
            <a:ext cx="853474" cy="841977"/>
          </a:xfrm>
          <a:prstGeom prst="bentConnector3">
            <a:avLst>
              <a:gd name="adj1" fmla="val 44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31D959CE-36BF-81DA-4087-0A14916AB20D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Interpretation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923C97D1-2887-FE6E-958B-1AA9C86D6661}"/>
              </a:ext>
            </a:extLst>
          </p:cNvPr>
          <p:cNvSpPr txBox="1"/>
          <p:nvPr/>
        </p:nvSpPr>
        <p:spPr>
          <a:xfrm>
            <a:off x="9874854" y="3134653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Plot</a:t>
            </a:r>
          </a:p>
          <a:p>
            <a:r>
              <a:rPr lang="en-US" dirty="0"/>
              <a:t>(SELL (0) or STORE (1))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EBE9D2C9-1BE5-786C-0B39-7C51D12BDB8C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F5A7281-61AA-6ABC-C7D6-BD7B989ADAF2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95064D9B-FEB4-C38B-EB66-352C7B940915}"/>
              </a:ext>
            </a:extLst>
          </p:cNvPr>
          <p:cNvCxnSpPr>
            <a:cxnSpLocks/>
            <a:stCxn id="8" idx="2"/>
            <a:endCxn id="3" idx="2"/>
          </p:cNvCxnSpPr>
          <p:nvPr/>
        </p:nvCxnSpPr>
        <p:spPr>
          <a:xfrm rot="5400000" flipH="1">
            <a:off x="5871351" y="810498"/>
            <a:ext cx="2946" cy="4932088"/>
          </a:xfrm>
          <a:prstGeom prst="bentConnector3">
            <a:avLst>
              <a:gd name="adj1" fmla="val -52560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34D9A2D-923F-310D-39B2-1702145B0CB0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99B8052-6051-268A-3D12-ECB7EA02BD5F}"/>
              </a:ext>
            </a:extLst>
          </p:cNvPr>
          <p:cNvSpPr txBox="1"/>
          <p:nvPr/>
        </p:nvSpPr>
        <p:spPr>
          <a:xfrm>
            <a:off x="4049930" y="1270081"/>
            <a:ext cx="405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Decision Arbitrage Model:</a:t>
            </a:r>
            <a:endParaRPr lang="en-DE" sz="2800" b="1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91080-94B9-42ED-6CAF-23006CAD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8440"/>
              </p:ext>
            </p:extLst>
          </p:nvPr>
        </p:nvGraphicFramePr>
        <p:xfrm>
          <a:off x="229098" y="4221675"/>
          <a:ext cx="298855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5">
                  <a:extLst>
                    <a:ext uri="{9D8B030D-6E8A-4147-A177-3AD203B41FA5}">
                      <a16:colId xmlns:a16="http://schemas.microsoft.com/office/drawing/2014/main" val="4275852113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2713782957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1280879698"/>
                    </a:ext>
                  </a:extLst>
                </a:gridCol>
              </a:tblGrid>
              <a:tr h="314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19590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12, 1, 2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27287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3, 4, 5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57512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6, 7, 8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61711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9, 10, 11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4197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64285EF-14B6-E018-9AF3-AF542C6A314D}"/>
              </a:ext>
            </a:extLst>
          </p:cNvPr>
          <p:cNvSpPr txBox="1"/>
          <p:nvPr/>
        </p:nvSpPr>
        <p:spPr>
          <a:xfrm>
            <a:off x="225504" y="279338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85666B5-3CCB-32E3-F203-BDA67F398E48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1540534" y="2978048"/>
            <a:ext cx="1343813" cy="461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4114CC-097E-3652-0300-F6692D077533}"/>
              </a:ext>
            </a:extLst>
          </p:cNvPr>
          <p:cNvSpPr txBox="1"/>
          <p:nvPr/>
        </p:nvSpPr>
        <p:spPr>
          <a:xfrm>
            <a:off x="2406115" y="2070949"/>
            <a:ext cx="20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Store if price &lt; 25</a:t>
            </a:r>
            <a:endParaRPr lang="en-DE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BD6314-BC87-2226-1F5A-214F73BAEFA5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406779" y="2440281"/>
            <a:ext cx="1" cy="33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2FDE43-20E7-883B-A468-CF2255652849}"/>
              </a:ext>
            </a:extLst>
          </p:cNvPr>
          <p:cNvSpPr txBox="1"/>
          <p:nvPr/>
        </p:nvSpPr>
        <p:spPr>
          <a:xfrm>
            <a:off x="9874854" y="4133129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Hours and Days for store energy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B720E-08BA-D0FA-7F72-D32FEFB53476}"/>
              </a:ext>
            </a:extLst>
          </p:cNvPr>
          <p:cNvSpPr txBox="1"/>
          <p:nvPr/>
        </p:nvSpPr>
        <p:spPr>
          <a:xfrm>
            <a:off x="9863836" y="4879022"/>
            <a:ext cx="23919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Power,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decision</a:t>
            </a:r>
            <a:endParaRPr lang="en-DE" sz="1600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2906BA9-0A8F-B1A3-44E0-FF0B6AE437EC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8972909" y="3027194"/>
            <a:ext cx="901945" cy="14291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BEF5380-F8C3-62B4-6F99-66B763EE70B0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8972909" y="3027194"/>
            <a:ext cx="890927" cy="25289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88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Microsoft Office PowerPoint</Application>
  <PresentationFormat>Widescreen</PresentationFormat>
  <Paragraphs>224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Roboto Black</vt:lpstr>
      <vt:lpstr>Wingdings</vt:lpstr>
      <vt:lpstr>1_Custom Design</vt:lpstr>
      <vt:lpstr>Custom Design</vt:lpstr>
      <vt:lpstr>Package</vt:lpstr>
      <vt:lpstr>PowerPoint Presentation</vt:lpstr>
      <vt:lpstr>PowerPoint Presentation</vt:lpstr>
      <vt:lpstr>1. Introduction</vt:lpstr>
      <vt:lpstr>2. Problem Statements</vt:lpstr>
      <vt:lpstr>3. Data and Preprocessing</vt:lpstr>
      <vt:lpstr>4. Flowchart</vt:lpstr>
      <vt:lpstr>5. Machine Learning Models</vt:lpstr>
      <vt:lpstr>5. Machine Learning Models</vt:lpstr>
      <vt:lpstr>5. Machine Learning Models</vt:lpstr>
      <vt:lpstr>6. Hydrogen Storage Concept</vt:lpstr>
      <vt:lpstr>7. Economic analysis</vt:lpstr>
      <vt:lpstr>8. Results</vt:lpstr>
      <vt:lpstr>8. Results</vt:lpstr>
      <vt:lpstr>9. Conclusion</vt:lpstr>
      <vt:lpstr>10. Future Tasks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341</cp:revision>
  <dcterms:created xsi:type="dcterms:W3CDTF">2023-05-10T09:31:16Z</dcterms:created>
  <dcterms:modified xsi:type="dcterms:W3CDTF">2025-12-26T20:46:58Z</dcterms:modified>
</cp:coreProperties>
</file>